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Patrick Hand"/>
      <p:regular r:id="rId18"/>
    </p:embeddedFont>
    <p:embeddedFont>
      <p:font typeface="Caveat Brush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CaveatBrush-regular.fntdata"/><Relationship Id="rId6" Type="http://schemas.openxmlformats.org/officeDocument/2006/relationships/slide" Target="slides/slide2.xml"/><Relationship Id="rId18" Type="http://schemas.openxmlformats.org/officeDocument/2006/relationships/font" Target="fonts/PatrickHan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atrick Hand"/>
              <a:buChar char="✔"/>
            </a:pPr>
            <a:r>
              <a:rPr lang="en" sz="1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Documentation, technical writing</a:t>
            </a:r>
            <a:endParaRPr sz="10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atrick Hand"/>
              <a:buChar char="○"/>
            </a:pPr>
            <a:r>
              <a:rPr lang="en" sz="1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Content creation, community building</a:t>
            </a:r>
            <a:endParaRPr sz="10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atrick Hand"/>
              <a:buChar char="✔"/>
            </a:pPr>
            <a:r>
              <a:rPr lang="en" sz="1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DevSecOps</a:t>
            </a:r>
            <a:endParaRPr sz="10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atrick Hand"/>
              <a:buChar char="○"/>
            </a:pPr>
            <a:r>
              <a:rPr lang="en" sz="1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CI/CD, cloud-native security</a:t>
            </a:r>
            <a:endParaRPr sz="10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atrick Hand"/>
              <a:buChar char="○"/>
            </a:pPr>
            <a:r>
              <a:rPr lang="en" sz="1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Incident troubleshooting, bug fixes, flaky test hunting</a:t>
            </a:r>
            <a:endParaRPr sz="10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atrick Hand"/>
              <a:buChar char="✔"/>
            </a:pPr>
            <a:r>
              <a:rPr lang="en" sz="1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Collaboration, teamwork, and communication</a:t>
            </a:r>
            <a:endParaRPr sz="10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atrick Hand"/>
              <a:buChar char="○"/>
            </a:pPr>
            <a:r>
              <a:rPr lang="en" sz="1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Responding to pull requests, reviewing issues, participating in SIGs</a:t>
            </a:r>
            <a:endParaRPr sz="100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21eccebd8_0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21eccebd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4843" r="0" t="0"/>
          <a:stretch/>
        </p:blipFill>
        <p:spPr>
          <a:xfrm>
            <a:off x="0" y="1412525"/>
            <a:ext cx="7443602" cy="23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1646275"/>
            <a:ext cx="5451900" cy="185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Light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">
  <p:cSld name="BLANK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0" l="12342" r="0" t="0"/>
          <a:stretch/>
        </p:blipFill>
        <p:spPr>
          <a:xfrm>
            <a:off x="0" y="1672375"/>
            <a:ext cx="7059452" cy="17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49750"/>
            <a:ext cx="5925900" cy="56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685800" y="2751950"/>
            <a:ext cx="5925900" cy="24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4"/>
          <p:cNvGrpSpPr/>
          <p:nvPr/>
        </p:nvGrpSpPr>
        <p:grpSpPr>
          <a:xfrm>
            <a:off x="2870262" y="0"/>
            <a:ext cx="3403476" cy="4760024"/>
            <a:chOff x="2391450" y="1"/>
            <a:chExt cx="2365825" cy="4760024"/>
          </a:xfrm>
        </p:grpSpPr>
        <p:pic>
          <p:nvPicPr>
            <p:cNvPr id="20" name="Google Shape;20;p4"/>
            <p:cNvPicPr preferRelativeResize="0"/>
            <p:nvPr/>
          </p:nvPicPr>
          <p:blipFill rotWithShape="1">
            <a:blip r:embed="rId2">
              <a:alphaModFix/>
            </a:blip>
            <a:srcRect b="0" l="0" r="36053" t="0"/>
            <a:stretch/>
          </p:blipFill>
          <p:spPr>
            <a:xfrm rot="-5400000">
              <a:off x="680613" y="1710838"/>
              <a:ext cx="4760024" cy="133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4"/>
            <p:cNvPicPr preferRelativeResize="0"/>
            <p:nvPr/>
          </p:nvPicPr>
          <p:blipFill rotWithShape="1">
            <a:blip r:embed="rId2">
              <a:alphaModFix/>
            </a:blip>
            <a:srcRect b="0" l="0" r="36053" t="0"/>
            <a:stretch/>
          </p:blipFill>
          <p:spPr>
            <a:xfrm rot="-5400000">
              <a:off x="1708088" y="1710838"/>
              <a:ext cx="4760024" cy="1338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" name="Google Shape;22;p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49400" y="1123925"/>
            <a:ext cx="2845200" cy="3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>
                <a:solidFill>
                  <a:schemeClr val="dk1"/>
                </a:solidFill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/>
        </p:nvSpPr>
        <p:spPr>
          <a:xfrm>
            <a:off x="3593400" y="2275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2"/>
                </a:solidFill>
                <a:latin typeface="Caveat Brush"/>
                <a:ea typeface="Caveat Brush"/>
                <a:cs typeface="Caveat Brush"/>
                <a:sym typeface="Caveat Brush"/>
              </a:rPr>
              <a:t>“</a:t>
            </a:r>
            <a:endParaRPr sz="7200">
              <a:solidFill>
                <a:schemeClr val="dk2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0" l="5320" r="0" t="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✔"/>
              <a:defRPr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6862500" cy="5143500"/>
          </a:xfrm>
          <a:prstGeom prst="rect">
            <a:avLst/>
          </a:prstGeom>
          <a:gradFill>
            <a:gsLst>
              <a:gs pos="0">
                <a:srgbClr val="1A1135">
                  <a:alpha val="67450"/>
                </a:srgbClr>
              </a:gs>
              <a:gs pos="50000">
                <a:srgbClr val="1A1135">
                  <a:alpha val="67450"/>
                </a:srgbClr>
              </a:gs>
              <a:gs pos="100000">
                <a:srgbClr val="1A1135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" name="Google Shape;34;p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3">
            <a:alphaModFix/>
          </a:blip>
          <a:srcRect b="0" l="5320" r="0" t="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57200" y="1499500"/>
            <a:ext cx="44010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✔"/>
              <a:defRPr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 b="0" l="5320" r="0" t="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499500"/>
            <a:ext cx="39297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✔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757101" y="1499500"/>
            <a:ext cx="39297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✔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2">
            <a:alphaModFix/>
          </a:blip>
          <a:srcRect b="0" l="5320" r="0" t="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" type="body"/>
          </p:nvPr>
        </p:nvSpPr>
        <p:spPr>
          <a:xfrm>
            <a:off x="457200" y="1499500"/>
            <a:ext cx="25203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✔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3311850" y="1499500"/>
            <a:ext cx="25203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✔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52" name="Google Shape;52;p8"/>
          <p:cNvSpPr txBox="1"/>
          <p:nvPr>
            <p:ph idx="3" type="body"/>
          </p:nvPr>
        </p:nvSpPr>
        <p:spPr>
          <a:xfrm>
            <a:off x="6166500" y="1499500"/>
            <a:ext cx="25203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✔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 b="0" l="5320" r="0" t="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0"/>
          <p:cNvGrpSpPr/>
          <p:nvPr/>
        </p:nvGrpSpPr>
        <p:grpSpPr>
          <a:xfrm>
            <a:off x="1507075" y="4334225"/>
            <a:ext cx="6144575" cy="537750"/>
            <a:chOff x="1507075" y="4334225"/>
            <a:chExt cx="6144575" cy="537750"/>
          </a:xfrm>
        </p:grpSpPr>
        <p:pic>
          <p:nvPicPr>
            <p:cNvPr id="61" name="Google Shape;61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507075" y="4334225"/>
              <a:ext cx="3986087" cy="529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3665564" y="4342210"/>
              <a:ext cx="3986087" cy="5297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" name="Google Shape;63;p1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646175" y="4386854"/>
            <a:ext cx="58515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rick Hand"/>
              <a:buChar char="✔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indent="-3937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indent="-3937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indent="-3937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●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indent="-3937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indent="-3937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indent="-3937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●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indent="-3937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indent="-3937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slidescarnival.com/?utm_source=template" TargetMode="External"/><Relationship Id="rId4" Type="http://schemas.openxmlformats.org/officeDocument/2006/relationships/hyperlink" Target="http://unsplash.com/&amp;utm_source=slidescarniva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ctrTitle"/>
          </p:nvPr>
        </p:nvSpPr>
        <p:spPr>
          <a:xfrm>
            <a:off x="685800" y="1646275"/>
            <a:ext cx="5451900" cy="185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Putting Into Practice the Skills You’ve Learned Contributing to</a:t>
            </a:r>
            <a:br>
              <a:rPr lang="en" sz="3800"/>
            </a:br>
            <a:r>
              <a:rPr lang="en" sz="3800">
                <a:solidFill>
                  <a:srgbClr val="326CE5"/>
                </a:solidFill>
              </a:rPr>
              <a:t>Kubernetes</a:t>
            </a:r>
            <a:r>
              <a:rPr lang="en"/>
              <a:t> </a:t>
            </a:r>
            <a:endParaRPr/>
          </a:p>
        </p:txBody>
      </p:sp>
      <p:sp>
        <p:nvSpPr>
          <p:cNvPr id="77" name="Google Shape;77;p13"/>
          <p:cNvSpPr txBox="1"/>
          <p:nvPr/>
        </p:nvSpPr>
        <p:spPr>
          <a:xfrm>
            <a:off x="5822975" y="4743300"/>
            <a:ext cx="32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rPr>
              <a:t>@kiran_oliver  #KubeCon  #CloudNativeCon</a:t>
            </a:r>
            <a:endParaRPr>
              <a:solidFill>
                <a:schemeClr val="dk1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You’ve built some amazing things</a:t>
            </a:r>
            <a:endParaRPr/>
          </a:p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457200" y="1499500"/>
            <a:ext cx="44010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Whether that’s writing docs, reviewing code, pushing new PRs, or participating in a SIG. You have created, and will continue to create, wonderful things that bring our community together.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22"/>
          <p:cNvSpPr txBox="1"/>
          <p:nvPr/>
        </p:nvSpPr>
        <p:spPr>
          <a:xfrm>
            <a:off x="5861675" y="4746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rPr>
              <a:t>@kiran_oliver  #KubeCon  #CloudNativeCon</a:t>
            </a:r>
            <a:endParaRPr>
              <a:solidFill>
                <a:schemeClr val="lt1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idx="4294967295" type="title"/>
          </p:nvPr>
        </p:nvSpPr>
        <p:spPr>
          <a:xfrm>
            <a:off x="657225" y="0"/>
            <a:ext cx="8199000" cy="10443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Now, it’s time to show them to the world.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Show yourself to the world. </a:t>
            </a:r>
            <a:br>
              <a:rPr lang="en" sz="2700">
                <a:solidFill>
                  <a:schemeClr val="lt1"/>
                </a:solidFill>
              </a:rPr>
            </a:br>
            <a:r>
              <a:rPr lang="en" sz="2700">
                <a:solidFill>
                  <a:schemeClr val="lt1"/>
                </a:solidFill>
              </a:rPr>
              <a:t>You are so worth knowing.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23"/>
          <p:cNvSpPr txBox="1"/>
          <p:nvPr/>
        </p:nvSpPr>
        <p:spPr>
          <a:xfrm>
            <a:off x="5761075" y="4746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rPr>
              <a:t>@kiran_oliver  #KubeCon  #CloudNativeCon</a:t>
            </a:r>
            <a:endParaRPr>
              <a:solidFill>
                <a:schemeClr val="lt1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2700006" scaled="0"/>
        </a:gra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5" name="Google Shape;195;p24"/>
          <p:cNvGrpSpPr/>
          <p:nvPr/>
        </p:nvGrpSpPr>
        <p:grpSpPr>
          <a:xfrm>
            <a:off x="2212276" y="211973"/>
            <a:ext cx="4719795" cy="4719795"/>
            <a:chOff x="1643212" y="493160"/>
            <a:chExt cx="4233380" cy="4233380"/>
          </a:xfrm>
        </p:grpSpPr>
        <p:pic>
          <p:nvPicPr>
            <p:cNvPr id="196" name="Google Shape;196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700000">
              <a:off x="1222650" y="2153650"/>
              <a:ext cx="5074503" cy="91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1222650" y="2153650"/>
              <a:ext cx="5074503" cy="912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" name="Google Shape;198;p24"/>
          <p:cNvSpPr txBox="1"/>
          <p:nvPr>
            <p:ph idx="4294967295" type="ctrTitle"/>
          </p:nvPr>
        </p:nvSpPr>
        <p:spPr>
          <a:xfrm>
            <a:off x="527975" y="1991850"/>
            <a:ext cx="25764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199" name="Google Shape;199;p24"/>
          <p:cNvSpPr txBox="1"/>
          <p:nvPr>
            <p:ph idx="4294967295" type="subTitle"/>
          </p:nvPr>
        </p:nvSpPr>
        <p:spPr>
          <a:xfrm>
            <a:off x="6161400" y="1927050"/>
            <a:ext cx="2746200" cy="12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Caveat Brush"/>
                <a:ea typeface="Caveat Brush"/>
                <a:cs typeface="Caveat Brush"/>
                <a:sym typeface="Caveat Brush"/>
              </a:rPr>
              <a:t>Any questions? You can find me at @kiran_oliver on Twitter &amp; @celanthe on GitHub!</a:t>
            </a:r>
            <a:endParaRPr sz="1800">
              <a:latin typeface="Caveat Brush"/>
              <a:ea typeface="Caveat Brush"/>
              <a:cs typeface="Caveat Brush"/>
              <a:sym typeface="Caveat Brush"/>
            </a:endParaRPr>
          </a:p>
        </p:txBody>
      </p:sp>
      <p:pic>
        <p:nvPicPr>
          <p:cNvPr id="200" name="Google Shape;20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4750" y="1384500"/>
            <a:ext cx="2374500" cy="237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1" name="Google Shape;201;p24"/>
          <p:cNvSpPr txBox="1"/>
          <p:nvPr/>
        </p:nvSpPr>
        <p:spPr>
          <a:xfrm>
            <a:off x="5759250" y="4746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@kiran_oliver  #KubeCon  #CloudNativeCon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accent6"/>
            </a:gs>
          </a:gsLst>
          <a:lin ang="2700006" scaled="0"/>
        </a:gra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07" name="Google Shape;207;p25"/>
          <p:cNvSpPr txBox="1"/>
          <p:nvPr>
            <p:ph idx="1" type="body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aveat Brush"/>
                <a:ea typeface="Caveat Brush"/>
                <a:cs typeface="Caveat Brush"/>
                <a:sym typeface="Caveat Brush"/>
              </a:rPr>
              <a:t>Special thanks to all the people who made and released these awesome resources for free:</a:t>
            </a:r>
            <a:endParaRPr sz="2400">
              <a:latin typeface="Caveat Brush"/>
              <a:ea typeface="Caveat Brush"/>
              <a:cs typeface="Caveat Brush"/>
              <a:sym typeface="Caveat Brush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veat Brush"/>
              <a:buChar char="✔"/>
            </a:pPr>
            <a:r>
              <a:rPr lang="en" sz="2400">
                <a:latin typeface="Caveat Brush"/>
                <a:ea typeface="Caveat Brush"/>
                <a:cs typeface="Caveat Brush"/>
                <a:sym typeface="Caveat Brush"/>
              </a:rPr>
              <a:t>Presentation template by </a:t>
            </a:r>
            <a:r>
              <a:rPr lang="en" sz="2400" u="sng">
                <a:solidFill>
                  <a:schemeClr val="hlink"/>
                </a:solidFill>
                <a:latin typeface="Caveat Brush"/>
                <a:ea typeface="Caveat Brush"/>
                <a:cs typeface="Caveat Brush"/>
                <a:sym typeface="Caveat Brush"/>
                <a:hlinkClick r:id="rId3"/>
              </a:rPr>
              <a:t>SlidesCarnival</a:t>
            </a:r>
            <a:endParaRPr sz="2400">
              <a:latin typeface="Caveat Brush"/>
              <a:ea typeface="Caveat Brush"/>
              <a:cs typeface="Caveat Brush"/>
              <a:sym typeface="Caveat Brush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 Brush"/>
              <a:buChar char="✔"/>
            </a:pPr>
            <a:r>
              <a:rPr lang="en" sz="2400">
                <a:latin typeface="Caveat Brush"/>
                <a:ea typeface="Caveat Brush"/>
                <a:cs typeface="Caveat Brush"/>
                <a:sym typeface="Caveat Brush"/>
              </a:rPr>
              <a:t>Photographs by </a:t>
            </a:r>
            <a:r>
              <a:rPr lang="en" sz="2400" u="sng">
                <a:solidFill>
                  <a:schemeClr val="hlink"/>
                </a:solidFill>
                <a:latin typeface="Caveat Brush"/>
                <a:ea typeface="Caveat Brush"/>
                <a:cs typeface="Caveat Brush"/>
                <a:sym typeface="Caveat Brush"/>
                <a:hlinkClick r:id="rId4"/>
              </a:rPr>
              <a:t>Unsplash</a:t>
            </a:r>
            <a:endParaRPr sz="2400">
              <a:latin typeface="Caveat Brush"/>
              <a:ea typeface="Caveat Brush"/>
              <a:cs typeface="Caveat Brush"/>
              <a:sym typeface="Caveat Brush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veat Brush"/>
              <a:buChar char="✔"/>
            </a:pPr>
            <a:r>
              <a:rPr lang="en" sz="2400">
                <a:latin typeface="Caveat Brush"/>
                <a:ea typeface="Caveat Brush"/>
                <a:cs typeface="Caveat Brush"/>
                <a:sym typeface="Caveat Brush"/>
              </a:rPr>
              <a:t>Closing slide illustrated portrait by @o_zabethy</a:t>
            </a:r>
            <a:endParaRPr sz="2400"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208" name="Google Shape;208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2700006" scaled="0"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4"/>
          <p:cNvGrpSpPr/>
          <p:nvPr/>
        </p:nvGrpSpPr>
        <p:grpSpPr>
          <a:xfrm>
            <a:off x="2212276" y="211973"/>
            <a:ext cx="4719795" cy="4719795"/>
            <a:chOff x="1643212" y="493160"/>
            <a:chExt cx="4233380" cy="4233380"/>
          </a:xfrm>
        </p:grpSpPr>
        <p:pic>
          <p:nvPicPr>
            <p:cNvPr id="83" name="Google Shape;8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700000">
              <a:off x="1222650" y="2153650"/>
              <a:ext cx="5074503" cy="91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1222650" y="2153650"/>
              <a:ext cx="5074503" cy="912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14"/>
          <p:cNvSpPr txBox="1"/>
          <p:nvPr>
            <p:ph idx="4294967295" type="ctrTitle"/>
          </p:nvPr>
        </p:nvSpPr>
        <p:spPr>
          <a:xfrm>
            <a:off x="527975" y="1991850"/>
            <a:ext cx="25764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Hello!</a:t>
            </a:r>
            <a:endParaRPr sz="9600"/>
          </a:p>
        </p:txBody>
      </p:sp>
      <p:sp>
        <p:nvSpPr>
          <p:cNvPr id="86" name="Google Shape;86;p14"/>
          <p:cNvSpPr txBox="1"/>
          <p:nvPr>
            <p:ph idx="4294967295" type="subTitle"/>
          </p:nvPr>
        </p:nvSpPr>
        <p:spPr>
          <a:xfrm>
            <a:off x="6161400" y="1927050"/>
            <a:ext cx="2746200" cy="12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Caveat Brush"/>
                <a:ea typeface="Caveat Brush"/>
                <a:cs typeface="Caveat Brush"/>
                <a:sym typeface="Caveat Brush"/>
              </a:rPr>
              <a:t>I’m Rin Oliver (pronouns: they/he). I’m a nonbinary, multiply neurodivergent Technical Community Builder at Camunda.  You can find me on Twitter at @kiran_oliver or on GitHub @celanthe.</a:t>
            </a:r>
            <a:endParaRPr sz="1600">
              <a:latin typeface="Caveat Brush"/>
              <a:ea typeface="Caveat Brush"/>
              <a:cs typeface="Caveat Brush"/>
              <a:sym typeface="Caveat Brush"/>
            </a:endParaRPr>
          </a:p>
        </p:txBody>
      </p:sp>
      <p:pic>
        <p:nvPicPr>
          <p:cNvPr id="87" name="Google Shape;8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4750" y="1384500"/>
            <a:ext cx="2374500" cy="237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ctrTitle"/>
          </p:nvPr>
        </p:nvSpPr>
        <p:spPr>
          <a:xfrm>
            <a:off x="685800" y="2149750"/>
            <a:ext cx="5925900" cy="56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5"/>
                </a:solidFill>
              </a:rPr>
              <a:t>1.</a:t>
            </a:r>
            <a:r>
              <a:rPr lang="en" sz="2600"/>
              <a:t> So you’re an open source contributor. Now what?</a:t>
            </a:r>
            <a:endParaRPr sz="2600"/>
          </a:p>
        </p:txBody>
      </p:sp>
      <p:sp>
        <p:nvSpPr>
          <p:cNvPr id="94" name="Google Shape;94;p15"/>
          <p:cNvSpPr txBox="1"/>
          <p:nvPr>
            <p:ph idx="1" type="subTitle"/>
          </p:nvPr>
        </p:nvSpPr>
        <p:spPr>
          <a:xfrm>
            <a:off x="685800" y="2751950"/>
            <a:ext cx="5925900" cy="24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talk about how you can apply your knowledge to level up your life</a:t>
            </a:r>
            <a:endParaRPr/>
          </a:p>
        </p:txBody>
      </p:sp>
      <p:sp>
        <p:nvSpPr>
          <p:cNvPr id="95" name="Google Shape;95;p15"/>
          <p:cNvSpPr txBox="1"/>
          <p:nvPr/>
        </p:nvSpPr>
        <p:spPr>
          <a:xfrm>
            <a:off x="6144000" y="4805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@kiran_oliver  #KubeCon  #CloudNativeCon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2700006" scaled="0"/>
        </a:gra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149400" y="1123925"/>
            <a:ext cx="2845200" cy="3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>
                <a:latin typeface="Caveat Brush"/>
                <a:ea typeface="Caveat Brush"/>
                <a:cs typeface="Caveat Brush"/>
                <a:sym typeface="Caveat Brush"/>
              </a:rPr>
              <a:t>You matter.</a:t>
            </a:r>
            <a:br>
              <a:rPr lang="en" sz="2800">
                <a:latin typeface="Caveat Brush"/>
                <a:ea typeface="Caveat Brush"/>
                <a:cs typeface="Caveat Brush"/>
                <a:sym typeface="Caveat Brush"/>
              </a:rPr>
            </a:br>
            <a:endParaRPr sz="2800"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>
                <a:latin typeface="Caveat Brush"/>
                <a:ea typeface="Caveat Brush"/>
                <a:cs typeface="Caveat Brush"/>
                <a:sym typeface="Caveat Brush"/>
              </a:rPr>
              <a:t>Your presence is impactful, and appreciated.</a:t>
            </a:r>
            <a:endParaRPr sz="2800"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6"/>
          <p:cNvSpPr txBox="1"/>
          <p:nvPr/>
        </p:nvSpPr>
        <p:spPr>
          <a:xfrm>
            <a:off x="5937525" y="4746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@kiran_oliver  #KubeCon  #CloudNativeCon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accent6"/>
            </a:gs>
          </a:gsLst>
          <a:lin ang="2700006" scaled="0"/>
        </a:gra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things to remember:</a:t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Caveat Brush"/>
              <a:ea typeface="Caveat Brush"/>
              <a:cs typeface="Caveat Brush"/>
              <a:sym typeface="Caveat Brush"/>
            </a:endParaRPr>
          </a:p>
          <a:p>
            <a:pPr indent="-393700" lvl="0" marL="457200" rtl="0" algn="ctr">
              <a:spcBef>
                <a:spcPts val="600"/>
              </a:spcBef>
              <a:spcAft>
                <a:spcPts val="0"/>
              </a:spcAft>
              <a:buSzPts val="2600"/>
              <a:buFont typeface="Caveat Brush"/>
              <a:buChar char="✔"/>
            </a:pPr>
            <a:r>
              <a:rPr lang="en" sz="3400">
                <a:latin typeface="Caveat Brush"/>
                <a:ea typeface="Caveat Brush"/>
                <a:cs typeface="Caveat Brush"/>
                <a:sym typeface="Caveat Brush"/>
              </a:rPr>
              <a:t>You know more than you think you do</a:t>
            </a:r>
            <a:endParaRPr sz="3400">
              <a:latin typeface="Caveat Brush"/>
              <a:ea typeface="Caveat Brush"/>
              <a:cs typeface="Caveat Brush"/>
              <a:sym typeface="Caveat Brush"/>
            </a:endParaRPr>
          </a:p>
          <a:p>
            <a:pPr indent="-444500" lvl="0" marL="457200" rtl="0" algn="ctr">
              <a:spcBef>
                <a:spcPts val="0"/>
              </a:spcBef>
              <a:spcAft>
                <a:spcPts val="0"/>
              </a:spcAft>
              <a:buSzPts val="3400"/>
              <a:buFont typeface="Caveat Brush"/>
              <a:buChar char="✔"/>
            </a:pPr>
            <a:r>
              <a:rPr lang="en" sz="3400">
                <a:latin typeface="Caveat Brush"/>
                <a:ea typeface="Caveat Brush"/>
                <a:cs typeface="Caveat Brush"/>
                <a:sym typeface="Caveat Brush"/>
              </a:rPr>
              <a:t>Use it to your advantage</a:t>
            </a:r>
            <a:endParaRPr sz="3400">
              <a:latin typeface="Caveat Brush"/>
              <a:ea typeface="Caveat Brush"/>
              <a:cs typeface="Caveat Brush"/>
              <a:sym typeface="Caveat Brush"/>
            </a:endParaRPr>
          </a:p>
          <a:p>
            <a:pPr indent="-444500" lvl="0" marL="457200" rtl="0" algn="ctr">
              <a:spcBef>
                <a:spcPts val="0"/>
              </a:spcBef>
              <a:spcAft>
                <a:spcPts val="0"/>
              </a:spcAft>
              <a:buSzPts val="3400"/>
              <a:buFont typeface="Caveat Brush"/>
              <a:buChar char="✔"/>
            </a:pPr>
            <a:r>
              <a:rPr lang="en" sz="3400">
                <a:latin typeface="Caveat Brush"/>
                <a:ea typeface="Caveat Brush"/>
                <a:cs typeface="Caveat Brush"/>
                <a:sym typeface="Caveat Brush"/>
              </a:rPr>
              <a:t>You are worth it</a:t>
            </a:r>
            <a:endParaRPr sz="3400"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7"/>
          <p:cNvSpPr txBox="1"/>
          <p:nvPr/>
        </p:nvSpPr>
        <p:spPr>
          <a:xfrm>
            <a:off x="5875775" y="4746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rPr>
              <a:t>@kiran_oliver  #KubeCon  #CloudNativeCon</a:t>
            </a:r>
            <a:endParaRPr>
              <a:solidFill>
                <a:schemeClr val="lt1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idx="4294967295" type="ctrTitle"/>
          </p:nvPr>
        </p:nvSpPr>
        <p:spPr>
          <a:xfrm>
            <a:off x="834550" y="2119100"/>
            <a:ext cx="47433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Hi, I’m new.</a:t>
            </a:r>
            <a:endParaRPr sz="9600"/>
          </a:p>
        </p:txBody>
      </p:sp>
      <p:sp>
        <p:nvSpPr>
          <p:cNvPr id="116" name="Google Shape;116;p18"/>
          <p:cNvSpPr txBox="1"/>
          <p:nvPr>
            <p:ph idx="4294967295" type="subTitle"/>
          </p:nvPr>
        </p:nvSpPr>
        <p:spPr>
          <a:xfrm>
            <a:off x="834550" y="3261499"/>
            <a:ext cx="4743300" cy="91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aveat Brush"/>
                <a:ea typeface="Caveat Brush"/>
                <a:cs typeface="Caveat Brush"/>
                <a:sym typeface="Caveat Brush"/>
              </a:rPr>
              <a:t>Switching careers? Just getting started? Not to worry. Your open source contributions can help you shine!</a:t>
            </a:r>
            <a:endParaRPr sz="2400"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6551599" y="761570"/>
            <a:ext cx="1967917" cy="1994118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18" name="Google Shape;118;p18"/>
          <p:cNvSpPr/>
          <p:nvPr/>
        </p:nvSpPr>
        <p:spPr>
          <a:xfrm rot="1473077">
            <a:off x="4762315" y="1757239"/>
            <a:ext cx="1150579" cy="1120735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6170983" y="571002"/>
            <a:ext cx="503744" cy="489510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20" name="Google Shape;120;p18"/>
          <p:cNvSpPr/>
          <p:nvPr/>
        </p:nvSpPr>
        <p:spPr>
          <a:xfrm rot="2486961">
            <a:off x="5847049" y="2792063"/>
            <a:ext cx="358396" cy="348269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21" name="Google Shape;121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18"/>
          <p:cNvSpPr txBox="1"/>
          <p:nvPr/>
        </p:nvSpPr>
        <p:spPr>
          <a:xfrm>
            <a:off x="5875775" y="4746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@kiran_oliver  #KubeCon  #CloudNativeCon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457200" y="1499500"/>
            <a:ext cx="39297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Caveat Brush"/>
                <a:ea typeface="Caveat Brush"/>
                <a:cs typeface="Caveat Brush"/>
                <a:sym typeface="Caveat Brush"/>
              </a:rPr>
              <a:t>Collaboration</a:t>
            </a:r>
            <a:endParaRPr b="1">
              <a:latin typeface="Caveat Brush"/>
              <a:ea typeface="Caveat Brush"/>
              <a:cs typeface="Caveat Brush"/>
              <a:sym typeface="Caveat Brush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Caveat Brush"/>
              <a:buChar char="✔"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Are you in the Kubernetes Slack? That’s where the fun is!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veat Brush"/>
              <a:buChar char="✔"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SIG meetings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veat Brush"/>
              <a:buChar char="✔"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Reviewing pull requests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veat Brush"/>
              <a:buChar char="✔"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Issue triage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128" name="Google Shape;128;p19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your own greatness</a:t>
            </a:r>
            <a:endParaRPr/>
          </a:p>
        </p:txBody>
      </p:sp>
      <p:sp>
        <p:nvSpPr>
          <p:cNvPr id="129" name="Google Shape;129;p19"/>
          <p:cNvSpPr txBox="1"/>
          <p:nvPr>
            <p:ph idx="2" type="body"/>
          </p:nvPr>
        </p:nvSpPr>
        <p:spPr>
          <a:xfrm>
            <a:off x="4757101" y="1499500"/>
            <a:ext cx="39297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Caveat Brush"/>
                <a:ea typeface="Caveat Brush"/>
                <a:cs typeface="Caveat Brush"/>
                <a:sym typeface="Caveat Brush"/>
              </a:rPr>
              <a:t>Community</a:t>
            </a:r>
            <a:endParaRPr b="1">
              <a:latin typeface="Caveat Brush"/>
              <a:ea typeface="Caveat Brush"/>
              <a:cs typeface="Caveat Brush"/>
              <a:sym typeface="Caveat Brush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Caveat Brush"/>
              <a:buChar char="✔"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Put yourself out there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veat Brush"/>
              <a:buChar char="✔"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C</a:t>
            </a: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reate content in your own voice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veat Brush"/>
              <a:buChar char="✔"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Submit to CFPs. Need help? Ask!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veat Brush"/>
              <a:buChar char="✔"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Become a KubeCon Pod mentor or a mentee. (This Friday!)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19"/>
          <p:cNvSpPr txBox="1"/>
          <p:nvPr/>
        </p:nvSpPr>
        <p:spPr>
          <a:xfrm>
            <a:off x="5902250" y="4746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rPr>
              <a:t>@kiran_oliver  #KubeCon  #CloudNativeCon</a:t>
            </a:r>
            <a:endParaRPr>
              <a:solidFill>
                <a:schemeClr val="lt1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2700006" scaled="0"/>
        </a:gra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Unify, teach, and inspire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457200" y="1499500"/>
            <a:ext cx="25203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Caveat Brush"/>
                <a:ea typeface="Caveat Brush"/>
                <a:cs typeface="Caveat Brush"/>
                <a:sym typeface="Caveat Brush"/>
              </a:rPr>
              <a:t>Ecosystems</a:t>
            </a:r>
            <a:endParaRPr b="1">
              <a:latin typeface="Caveat Brush"/>
              <a:ea typeface="Caveat Brush"/>
              <a:cs typeface="Caveat Brush"/>
              <a:sym typeface="Caveat Brush"/>
            </a:endParaRPr>
          </a:p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Font typeface="Caveat Brush"/>
              <a:buChar char="✔"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Share your expertise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veat Brush"/>
              <a:buChar char="✔"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Connect with others 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veat Brush"/>
              <a:buChar char="✔"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Make progress towards a common goal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veat Brush"/>
              <a:buChar char="✔"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Celebrate wins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138" name="Google Shape;138;p20"/>
          <p:cNvSpPr txBox="1"/>
          <p:nvPr>
            <p:ph idx="2" type="body"/>
          </p:nvPr>
        </p:nvSpPr>
        <p:spPr>
          <a:xfrm>
            <a:off x="3311850" y="1499500"/>
            <a:ext cx="25203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Caveat Brush"/>
                <a:ea typeface="Caveat Brush"/>
                <a:cs typeface="Caveat Brush"/>
                <a:sym typeface="Caveat Brush"/>
              </a:rPr>
              <a:t>Communication</a:t>
            </a:r>
            <a:endParaRPr b="1">
              <a:latin typeface="Caveat Brush"/>
              <a:ea typeface="Caveat Brush"/>
              <a:cs typeface="Caveat Brush"/>
              <a:sym typeface="Caveat Brush"/>
            </a:endParaRPr>
          </a:p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Font typeface="Caveat Brush"/>
              <a:buChar char="✔"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Not everyone communicates in the same way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veat Brush"/>
              <a:buChar char="✔"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Pause and think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veat Brush"/>
              <a:buChar char="✔"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Remember to breathe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139" name="Google Shape;139;p20"/>
          <p:cNvSpPr txBox="1"/>
          <p:nvPr>
            <p:ph idx="3" type="body"/>
          </p:nvPr>
        </p:nvSpPr>
        <p:spPr>
          <a:xfrm>
            <a:off x="6166500" y="1499500"/>
            <a:ext cx="25203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Caveat Brush"/>
                <a:ea typeface="Caveat Brush"/>
                <a:cs typeface="Caveat Brush"/>
                <a:sym typeface="Caveat Brush"/>
              </a:rPr>
              <a:t>Success</a:t>
            </a:r>
            <a:endParaRPr b="1">
              <a:latin typeface="Caveat Brush"/>
              <a:ea typeface="Caveat Brush"/>
              <a:cs typeface="Caveat Brush"/>
              <a:sym typeface="Caveat Brush"/>
            </a:endParaRPr>
          </a:p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Font typeface="Caveat Brush"/>
              <a:buChar char="✔"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Ask: What does success mean to me?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veat Brush"/>
              <a:buChar char="✔"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Try not to compare yourself to others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veat Brush"/>
              <a:buChar char="✔"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Negotiate. Titles matter.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0"/>
          <p:cNvSpPr txBox="1"/>
          <p:nvPr/>
        </p:nvSpPr>
        <p:spPr>
          <a:xfrm>
            <a:off x="6029275" y="4746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@kiran_oliver  #KubeCon  #CloudNativeCon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dk2"/>
            </a:gs>
          </a:gsLst>
          <a:lin ang="2698631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is not linear. Trust me.</a:t>
            </a:r>
            <a:endParaRPr/>
          </a:p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0" name="Google Shape;150;p21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151" name="Google Shape;151;p2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1</a:t>
              </a:r>
              <a:endParaRPr sz="6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153" name="Google Shape;153;p21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154" name="Google Shape;154;p2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3</a:t>
              </a:r>
              <a:endParaRPr sz="6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156" name="Google Shape;156;p21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157" name="Google Shape;157;p2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5</a:t>
              </a:r>
              <a:endParaRPr sz="6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159" name="Google Shape;159;p21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160" name="Google Shape;160;p2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sp>
          <p:nvSpPr>
            <p:cNvPr id="161" name="Google Shape;161;p2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6</a:t>
              </a:r>
              <a:endParaRPr sz="6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162" name="Google Shape;162;p21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163" name="Google Shape;163;p2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sp>
          <p:nvSpPr>
            <p:cNvPr id="164" name="Google Shape;164;p2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4</a:t>
              </a:r>
              <a:endParaRPr sz="6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165" name="Google Shape;165;p21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166" name="Google Shape;166;p2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sp>
          <p:nvSpPr>
            <p:cNvPr id="167" name="Google Shape;167;p2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2</a:t>
              </a:r>
              <a:endParaRPr sz="6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sp>
        <p:nvSpPr>
          <p:cNvPr id="168" name="Google Shape;168;p21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2019 - Lost job, paused major Kubernetes OSS work</a:t>
            </a:r>
            <a:endParaRPr sz="10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2021 --  Got an amazing new job, and now I’m here with everyone at KubeCon!!</a:t>
            </a:r>
            <a:endParaRPr sz="10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Remember: You don’t have to be perfect. You just have to keep going.</a:t>
            </a:r>
            <a:endParaRPr sz="10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2020 - Back at it! Won the Kubernetes Contributor Summit Bake Off!! </a:t>
            </a:r>
            <a:endParaRPr sz="10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Looking back is helpful to remember where you’ve been, but looking ahead helps too</a:t>
            </a:r>
            <a:endParaRPr sz="9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2022 - Where will your future take you? How will you use what you’ve learned here today?</a:t>
            </a:r>
            <a:endParaRPr sz="10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5842500" y="4746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rPr>
              <a:t>@kiran_oliver  #KubeCon  #CloudNativeCon</a:t>
            </a:r>
            <a:endParaRPr>
              <a:solidFill>
                <a:schemeClr val="lt1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ybalt template">
  <a:themeElements>
    <a:clrScheme name="Custom 347">
      <a:dk1>
        <a:srgbClr val="1A1135"/>
      </a:dk1>
      <a:lt1>
        <a:srgbClr val="FFFFFF"/>
      </a:lt1>
      <a:dk2>
        <a:srgbClr val="6A6185"/>
      </a:dk2>
      <a:lt2>
        <a:srgbClr val="F1F0F3"/>
      </a:lt2>
      <a:accent1>
        <a:srgbClr val="EB37A6"/>
      </a:accent1>
      <a:accent2>
        <a:srgbClr val="8A3ACC"/>
      </a:accent2>
      <a:accent3>
        <a:srgbClr val="1994EB"/>
      </a:accent3>
      <a:accent4>
        <a:srgbClr val="80D126"/>
      </a:accent4>
      <a:accent5>
        <a:srgbClr val="FFBF00"/>
      </a:accent5>
      <a:accent6>
        <a:srgbClr val="F1473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